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309" r:id="rId2"/>
    <p:sldId id="311" r:id="rId3"/>
    <p:sldId id="313" r:id="rId4"/>
    <p:sldId id="314" r:id="rId5"/>
    <p:sldId id="317" r:id="rId6"/>
    <p:sldId id="318" r:id="rId7"/>
    <p:sldId id="323" r:id="rId8"/>
    <p:sldId id="324" r:id="rId9"/>
    <p:sldId id="335" r:id="rId10"/>
    <p:sldId id="319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15" r:id="rId22"/>
    <p:sldId id="322" r:id="rId2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3471" autoAdjust="0"/>
  </p:normalViewPr>
  <p:slideViewPr>
    <p:cSldViewPr>
      <p:cViewPr varScale="1">
        <p:scale>
          <a:sx n="70" d="100"/>
          <a:sy n="70" d="100"/>
        </p:scale>
        <p:origin x="138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>
            <a:spLocks noChangeArrowheads="1"/>
          </p:cNvSpPr>
          <p:nvPr/>
        </p:nvSpPr>
        <p:spPr bwMode="auto">
          <a:xfrm>
            <a:off x="0" y="3068638"/>
            <a:ext cx="9144000" cy="1873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3284984"/>
            <a:ext cx="7772400" cy="928693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725144"/>
            <a:ext cx="6400800" cy="566726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6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76200"/>
            <a:ext cx="215265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30555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>
            <a:spLocks noChangeArrowheads="1"/>
          </p:cNvSpPr>
          <p:nvPr/>
        </p:nvSpPr>
        <p:spPr bwMode="auto">
          <a:xfrm>
            <a:off x="0" y="765175"/>
            <a:ext cx="91440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5" name="Rectángulo 5"/>
          <p:cNvSpPr>
            <a:spLocks noChangeArrowheads="1"/>
          </p:cNvSpPr>
          <p:nvPr/>
        </p:nvSpPr>
        <p:spPr bwMode="auto">
          <a:xfrm>
            <a:off x="0" y="5661025"/>
            <a:ext cx="9144000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rgbClr val="19194D"/>
                </a:solidFill>
                <a:latin typeface="+mj-lt"/>
              </a:defRPr>
            </a:lvl1pPr>
            <a:lvl2pPr>
              <a:defRPr b="0" i="0">
                <a:solidFill>
                  <a:srgbClr val="19194D"/>
                </a:solidFill>
                <a:latin typeface="+mj-lt"/>
              </a:defRPr>
            </a:lvl2pPr>
            <a:lvl3pPr>
              <a:defRPr b="0" i="0">
                <a:solidFill>
                  <a:srgbClr val="19194D"/>
                </a:solidFill>
                <a:latin typeface="+mj-lt"/>
              </a:defRPr>
            </a:lvl3pPr>
            <a:lvl4pPr>
              <a:defRPr b="0" i="0">
                <a:solidFill>
                  <a:srgbClr val="19194D"/>
                </a:solidFill>
                <a:latin typeface="+mj-lt"/>
              </a:defRPr>
            </a:lvl4pPr>
            <a:lvl5pPr>
              <a:defRPr b="0" i="0">
                <a:solidFill>
                  <a:srgbClr val="19194D"/>
                </a:solidFill>
                <a:latin typeface="+mj-lt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4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4"/>
          <p:cNvSpPr>
            <a:spLocks noChangeArrowheads="1"/>
          </p:cNvSpPr>
          <p:nvPr/>
        </p:nvSpPr>
        <p:spPr bwMode="auto">
          <a:xfrm>
            <a:off x="0" y="765175"/>
            <a:ext cx="91440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5" name="Rectángulo 5"/>
          <p:cNvSpPr>
            <a:spLocks noChangeArrowheads="1"/>
          </p:cNvSpPr>
          <p:nvPr/>
        </p:nvSpPr>
        <p:spPr bwMode="auto">
          <a:xfrm>
            <a:off x="0" y="5661025"/>
            <a:ext cx="9144000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490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>
            <a:spLocks noChangeArrowheads="1"/>
          </p:cNvSpPr>
          <p:nvPr/>
        </p:nvSpPr>
        <p:spPr bwMode="auto">
          <a:xfrm>
            <a:off x="0" y="5661025"/>
            <a:ext cx="9144000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6" name="Rectángulo 5"/>
          <p:cNvSpPr>
            <a:spLocks noChangeArrowheads="1"/>
          </p:cNvSpPr>
          <p:nvPr/>
        </p:nvSpPr>
        <p:spPr bwMode="auto">
          <a:xfrm>
            <a:off x="0" y="5661025"/>
            <a:ext cx="9144000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8" name="Rectángulo 7"/>
          <p:cNvSpPr>
            <a:spLocks noChangeArrowheads="1"/>
          </p:cNvSpPr>
          <p:nvPr/>
        </p:nvSpPr>
        <p:spPr bwMode="auto">
          <a:xfrm>
            <a:off x="0" y="765175"/>
            <a:ext cx="91440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2705100" cy="4114800"/>
          </a:xfrm>
        </p:spPr>
        <p:txBody>
          <a:bodyPr/>
          <a:lstStyle>
            <a:lvl1pPr>
              <a:defRPr sz="2800" b="0" i="0">
                <a:solidFill>
                  <a:srgbClr val="19194D"/>
                </a:solidFill>
                <a:latin typeface="+mj-lt"/>
              </a:defRPr>
            </a:lvl1pPr>
            <a:lvl2pPr>
              <a:defRPr sz="2400" b="0" i="0">
                <a:solidFill>
                  <a:srgbClr val="19194D"/>
                </a:solidFill>
                <a:latin typeface="+mj-lt"/>
              </a:defRPr>
            </a:lvl2pPr>
            <a:lvl3pPr>
              <a:defRPr sz="2000" b="0" i="0">
                <a:solidFill>
                  <a:srgbClr val="19194D"/>
                </a:solidFill>
                <a:latin typeface="+mj-lt"/>
              </a:defRPr>
            </a:lvl3pPr>
            <a:lvl4pPr>
              <a:defRPr sz="1800" b="0" i="0">
                <a:solidFill>
                  <a:srgbClr val="19194D"/>
                </a:solidFill>
                <a:latin typeface="+mj-lt"/>
              </a:defRPr>
            </a:lvl4pPr>
            <a:lvl5pPr>
              <a:defRPr sz="1800" b="0" i="0">
                <a:solidFill>
                  <a:srgbClr val="19194D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62300" y="1371600"/>
            <a:ext cx="2705100" cy="4114800"/>
          </a:xfrm>
        </p:spPr>
        <p:txBody>
          <a:bodyPr/>
          <a:lstStyle>
            <a:lvl1pPr>
              <a:defRPr sz="2800" b="0" i="0">
                <a:solidFill>
                  <a:srgbClr val="19194D"/>
                </a:solidFill>
                <a:latin typeface="+mj-lt"/>
              </a:defRPr>
            </a:lvl1pPr>
            <a:lvl2pPr>
              <a:defRPr sz="2400" b="0" i="0">
                <a:solidFill>
                  <a:srgbClr val="19194D"/>
                </a:solidFill>
                <a:latin typeface="+mj-lt"/>
              </a:defRPr>
            </a:lvl2pPr>
            <a:lvl3pPr>
              <a:defRPr sz="2000" b="0" i="0">
                <a:solidFill>
                  <a:srgbClr val="19194D"/>
                </a:solidFill>
                <a:latin typeface="+mj-lt"/>
              </a:defRPr>
            </a:lvl3pPr>
            <a:lvl4pPr>
              <a:defRPr sz="1800" b="0" i="0">
                <a:solidFill>
                  <a:srgbClr val="19194D"/>
                </a:solidFill>
                <a:latin typeface="+mj-lt"/>
              </a:defRPr>
            </a:lvl4pPr>
            <a:lvl5pPr>
              <a:defRPr sz="1800" b="0" i="0">
                <a:solidFill>
                  <a:srgbClr val="19194D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4"/>
          <p:cNvSpPr>
            <a:spLocks noChangeArrowheads="1"/>
          </p:cNvSpPr>
          <p:nvPr/>
        </p:nvSpPr>
        <p:spPr bwMode="auto">
          <a:xfrm>
            <a:off x="0" y="5661025"/>
            <a:ext cx="9144000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5" name="Rectángulo 6"/>
          <p:cNvSpPr>
            <a:spLocks noChangeArrowheads="1"/>
          </p:cNvSpPr>
          <p:nvPr/>
        </p:nvSpPr>
        <p:spPr bwMode="auto">
          <a:xfrm>
            <a:off x="0" y="765175"/>
            <a:ext cx="91440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8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4"/>
          <p:cNvSpPr>
            <a:spLocks noChangeArrowheads="1"/>
          </p:cNvSpPr>
          <p:nvPr/>
        </p:nvSpPr>
        <p:spPr bwMode="auto">
          <a:xfrm>
            <a:off x="0" y="5661025"/>
            <a:ext cx="9144000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  <p:sp>
        <p:nvSpPr>
          <p:cNvPr id="4" name="Rectángulo 6"/>
          <p:cNvSpPr>
            <a:spLocks noChangeArrowheads="1"/>
          </p:cNvSpPr>
          <p:nvPr/>
        </p:nvSpPr>
        <p:spPr bwMode="auto">
          <a:xfrm>
            <a:off x="0" y="765175"/>
            <a:ext cx="9144000" cy="935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7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931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126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76200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estilo título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71600"/>
            <a:ext cx="84105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ángulo 3"/>
          <p:cNvSpPr/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s-CL">
              <a:solidFill>
                <a:schemeClr val="tx1"/>
              </a:solidFill>
              <a:latin typeface="Times" pitchFamily="-109" charset="0"/>
              <a:ea typeface="ＭＳ Ｐゴシック" pitchFamily="-109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+mj-lt"/>
          <a:ea typeface="ＭＳ Ｐゴシック" pitchFamily="48" charset="-128"/>
          <a:cs typeface="Lucida San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Swis721 Cn BT" pitchFamily="34" charset="0"/>
          <a:ea typeface="ＭＳ Ｐゴシック" pitchFamily="48" charset="-128"/>
          <a:cs typeface="Lucida Sans" pitchFamily="-11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Swis721 Cn BT" pitchFamily="34" charset="0"/>
          <a:ea typeface="ＭＳ Ｐゴシック" pitchFamily="48" charset="-128"/>
          <a:cs typeface="Lucida Sans" pitchFamily="-11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Swis721 Cn BT" pitchFamily="34" charset="0"/>
          <a:ea typeface="ＭＳ Ｐゴシック" pitchFamily="48" charset="-128"/>
          <a:cs typeface="Lucida Sans" pitchFamily="-11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Swis721 Cn BT" pitchFamily="34" charset="0"/>
          <a:ea typeface="ＭＳ Ｐゴシック" pitchFamily="48" charset="-128"/>
          <a:cs typeface="Lucida Sans" pitchFamily="-110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Verdana" pitchFamily="4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Verdana" pitchFamily="4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Verdana" pitchFamily="4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rgbClr val="002D61"/>
          </a:solidFill>
          <a:latin typeface="Verdana" pitchFamily="48" charset="0"/>
        </a:defRPr>
      </a:lvl9pPr>
    </p:titleStyle>
    <p:bodyStyle>
      <a:lvl1pPr marL="342900" indent="-342900" algn="l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•"/>
        <a:defRPr>
          <a:solidFill>
            <a:schemeClr val="tx1"/>
          </a:solidFill>
          <a:latin typeface="+mn-lt"/>
          <a:ea typeface="ＭＳ Ｐゴシック" pitchFamily="48" charset="-128"/>
          <a:cs typeface="Lucida Sans"/>
        </a:defRPr>
      </a:lvl1pPr>
      <a:lvl2pPr marL="854075" indent="-285750" algn="l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–"/>
        <a:defRPr>
          <a:solidFill>
            <a:schemeClr val="tx1"/>
          </a:solidFill>
          <a:latin typeface="+mn-lt"/>
          <a:ea typeface="ＭＳ Ｐゴシック" pitchFamily="48" charset="-128"/>
          <a:cs typeface="Lucida Sans"/>
        </a:defRPr>
      </a:lvl2pPr>
      <a:lvl3pPr marL="1273175" indent="-228600" algn="l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•"/>
        <a:defRPr>
          <a:solidFill>
            <a:schemeClr val="tx1"/>
          </a:solidFill>
          <a:latin typeface="+mn-lt"/>
          <a:ea typeface="ＭＳ Ｐゴシック" pitchFamily="48" charset="-128"/>
          <a:cs typeface="Lucida Sans"/>
        </a:defRPr>
      </a:lvl3pPr>
      <a:lvl4pPr marL="1692275" indent="-228600" algn="l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–"/>
        <a:defRPr>
          <a:solidFill>
            <a:schemeClr val="tx1"/>
          </a:solidFill>
          <a:latin typeface="+mn-lt"/>
          <a:ea typeface="ＭＳ Ｐゴシック" pitchFamily="48" charset="-128"/>
          <a:cs typeface="Lucida Sans"/>
        </a:defRPr>
      </a:lvl4pPr>
      <a:lvl5pPr marL="2111375" indent="-228600" algn="l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»"/>
        <a:defRPr>
          <a:solidFill>
            <a:schemeClr val="tx1"/>
          </a:solidFill>
          <a:latin typeface="+mn-lt"/>
          <a:ea typeface="ＭＳ Ｐゴシック" pitchFamily="48" charset="-128"/>
          <a:cs typeface="Lucida Sans"/>
        </a:defRPr>
      </a:lvl5pPr>
      <a:lvl6pPr marL="2568575" indent="-228600" algn="just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»"/>
        <a:defRPr sz="1600">
          <a:solidFill>
            <a:schemeClr val="tx1"/>
          </a:solidFill>
          <a:latin typeface="+mn-lt"/>
        </a:defRPr>
      </a:lvl6pPr>
      <a:lvl7pPr marL="3025775" indent="-228600" algn="just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»"/>
        <a:defRPr sz="1600">
          <a:solidFill>
            <a:schemeClr val="tx1"/>
          </a:solidFill>
          <a:latin typeface="+mn-lt"/>
        </a:defRPr>
      </a:lvl7pPr>
      <a:lvl8pPr marL="3482975" indent="-228600" algn="just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»"/>
        <a:defRPr sz="1600">
          <a:solidFill>
            <a:schemeClr val="tx1"/>
          </a:solidFill>
          <a:latin typeface="+mn-lt"/>
        </a:defRPr>
      </a:lvl8pPr>
      <a:lvl9pPr marL="3940175" indent="-228600" algn="just" rtl="0" eaLnBrk="1" fontAlgn="base" hangingPunct="1">
        <a:lnSpc>
          <a:spcPts val="2300"/>
        </a:lnSpc>
        <a:spcBef>
          <a:spcPct val="0"/>
        </a:spcBef>
        <a:spcAft>
          <a:spcPts val="260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3900" y="3501008"/>
            <a:ext cx="7772400" cy="1920875"/>
          </a:xfrm>
        </p:spPr>
        <p:txBody>
          <a:bodyPr/>
          <a:lstStyle/>
          <a:p>
            <a:r>
              <a:rPr lang="es-ES_tradnl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 Unicode MS" charset="0"/>
              </a:rPr>
              <a:t>Desarrollo de una aplicación móvil que permita potenciar el desarrollo del lenguaje, en niños entre 3 a 6 años con trastorno específico del lenguaje (TEL)</a:t>
            </a:r>
            <a:endParaRPr lang="es-ES" sz="2000" dirty="0">
              <a:latin typeface="Arial Unicode MS" charset="0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797152"/>
            <a:ext cx="7848600" cy="1800200"/>
          </a:xfrm>
        </p:spPr>
        <p:txBody>
          <a:bodyPr/>
          <a:lstStyle/>
          <a:p>
            <a:pPr eaLnBrk="1" hangingPunct="1"/>
            <a:endParaRPr lang="es-ES_tradnl" sz="1600" dirty="0">
              <a:latin typeface="Arial" charset="0"/>
            </a:endParaRPr>
          </a:p>
          <a:p>
            <a:r>
              <a:rPr lang="es-ES_tradnl" sz="2000" dirty="0"/>
              <a:t>Ian Franco Quiroga Farías</a:t>
            </a:r>
            <a:endParaRPr lang="es-ES_tradnl" sz="1800" dirty="0"/>
          </a:p>
          <a:p>
            <a:r>
              <a:rPr lang="es-ES_tradnl" sz="1600" dirty="0" smtClean="0"/>
              <a:t>Profesor </a:t>
            </a:r>
            <a:r>
              <a:rPr lang="es-ES_tradnl" sz="1600" dirty="0"/>
              <a:t>guía: Carlos Becerra Castro</a:t>
            </a:r>
            <a:endParaRPr lang="es-ES" sz="2800" dirty="0"/>
          </a:p>
          <a:p>
            <a:pPr eaLnBrk="1" hangingPunct="1"/>
            <a:endParaRPr lang="es-E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8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763688" y="100513"/>
            <a:ext cx="7200800" cy="664191"/>
          </a:xfrm>
        </p:spPr>
        <p:txBody>
          <a:bodyPr/>
          <a:lstStyle/>
          <a:p>
            <a:r>
              <a:rPr lang="es-CL" sz="2800" dirty="0" smtClean="0"/>
              <a:t>Herramientas de software</a:t>
            </a:r>
            <a:endParaRPr lang="es-CL" sz="2800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4869160"/>
            <a:ext cx="7488832" cy="1296144"/>
          </a:xfrm>
        </p:spPr>
        <p:txBody>
          <a:bodyPr/>
          <a:lstStyle/>
          <a:p>
            <a:r>
              <a:rPr lang="es-CL" dirty="0"/>
              <a:t>Para el desarrollo de la </a:t>
            </a:r>
            <a:r>
              <a:rPr lang="es-CL" dirty="0" smtClean="0"/>
              <a:t>aplicación</a:t>
            </a:r>
            <a:r>
              <a:rPr lang="es-CL" dirty="0"/>
              <a:t>, se </a:t>
            </a:r>
            <a:r>
              <a:rPr lang="es-CL" dirty="0" smtClean="0"/>
              <a:t>utilizó un entorno </a:t>
            </a:r>
            <a:r>
              <a:rPr lang="es-CL" dirty="0"/>
              <a:t>de desarrollo </a:t>
            </a:r>
            <a:r>
              <a:rPr lang="es-CL" dirty="0" smtClean="0"/>
              <a:t>ligero, formado por </a:t>
            </a:r>
            <a:r>
              <a:rPr lang="es-CL" dirty="0"/>
              <a:t>el editor de texto </a:t>
            </a:r>
            <a:r>
              <a:rPr lang="es-CL" b="1" dirty="0"/>
              <a:t>Sublime </a:t>
            </a:r>
            <a:r>
              <a:rPr lang="es-CL" b="1" dirty="0" smtClean="0"/>
              <a:t>Text </a:t>
            </a:r>
            <a:r>
              <a:rPr lang="es-CL" dirty="0"/>
              <a:t>y el </a:t>
            </a:r>
            <a:r>
              <a:rPr lang="es-CL" dirty="0" err="1"/>
              <a:t>plugin</a:t>
            </a:r>
            <a:r>
              <a:rPr lang="es-CL" dirty="0"/>
              <a:t> </a:t>
            </a:r>
            <a:r>
              <a:rPr lang="es-CL" b="1" dirty="0"/>
              <a:t>Corona </a:t>
            </a:r>
            <a:r>
              <a:rPr lang="es-CL" b="1" dirty="0" smtClean="0"/>
              <a:t>editor</a:t>
            </a:r>
            <a:r>
              <a:rPr lang="es-CL" dirty="0" smtClean="0"/>
              <a:t>.</a:t>
            </a:r>
            <a:endParaRPr lang="es-ES_tradnl" dirty="0"/>
          </a:p>
        </p:txBody>
      </p:sp>
      <p:pic>
        <p:nvPicPr>
          <p:cNvPr id="5122" name="Picture 2" descr="https://coronalabs.com/wp-content/uploads/2013/10/Corona_Editor_Banner_mv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666224" cy="193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81743" cy="4464496"/>
          </a:xfrm>
          <a:prstGeom prst="rect">
            <a:avLst/>
          </a:prstGeom>
        </p:spPr>
      </p:pic>
      <p:sp>
        <p:nvSpPr>
          <p:cNvPr id="6" name="Rectangle 5"/>
          <p:cNvSpPr>
            <a:spLocks noGrp="1" noChangeArrowheads="1"/>
          </p:cNvSpPr>
          <p:nvPr>
            <p:ph idx="1"/>
          </p:nvPr>
        </p:nvSpPr>
        <p:spPr>
          <a:xfrm>
            <a:off x="3059832" y="5805264"/>
            <a:ext cx="2738251" cy="64807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Introducción del juego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27370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8223189" cy="4608512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2987824" y="5805264"/>
            <a:ext cx="2738251" cy="64807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Selección de Personaje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359003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909419" cy="4464496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2987824" y="5733256"/>
            <a:ext cx="2738251" cy="64807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Selección de Ambiente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41628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" y="1164936"/>
            <a:ext cx="7717243" cy="4331565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2987824" y="5651601"/>
            <a:ext cx="3096344" cy="64807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Introducción Herramientas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28588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1124744"/>
            <a:ext cx="7837725" cy="4392487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3059832" y="5805264"/>
            <a:ext cx="3096344" cy="64807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Selección de Cuentos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24991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2736"/>
            <a:ext cx="7632848" cy="4310664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3923928" y="5589240"/>
            <a:ext cx="1656184" cy="576064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Cuento 1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34139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416824" cy="4130068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3923928" y="5517232"/>
            <a:ext cx="2016224" cy="64807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Cuento 2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280590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567590" cy="4248472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3347864" y="5533774"/>
            <a:ext cx="2520280" cy="504056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Selección de Juegos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3696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3491880" y="5832202"/>
            <a:ext cx="2808312" cy="621134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Juego de la Adivinanza</a:t>
            </a:r>
            <a:endParaRPr lang="es-ES_tradnl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65597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788232"/>
            <a:ext cx="8163240" cy="241744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s-ES_tradnl" dirty="0" smtClean="0">
                <a:solidFill>
                  <a:schemeClr val="tx1"/>
                </a:solidFill>
              </a:rPr>
              <a:t>Durante la presentación veremos los siguientes puntos: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s-ES_tradnl" dirty="0" smtClean="0">
                <a:solidFill>
                  <a:schemeClr val="tx1"/>
                </a:solidFill>
              </a:rPr>
              <a:t>Introducción</a:t>
            </a:r>
            <a:endParaRPr lang="es-ES_tradnl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s-ES_tradnl" dirty="0" smtClean="0">
                <a:solidFill>
                  <a:schemeClr val="tx1"/>
                </a:solidFill>
              </a:rPr>
              <a:t>Implementación</a:t>
            </a:r>
            <a:endParaRPr lang="es-ES_tradnl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s-ES_tradnl" dirty="0" smtClean="0">
                <a:solidFill>
                  <a:schemeClr val="tx1"/>
                </a:solidFill>
              </a:rPr>
              <a:t>Conclusiones</a:t>
            </a:r>
            <a:endParaRPr lang="es-ES_tradnl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s-ES_tradnl" dirty="0" smtClean="0">
                <a:solidFill>
                  <a:schemeClr val="tx1"/>
                </a:solidFill>
              </a:rPr>
              <a:t>Estado de Avance</a:t>
            </a:r>
            <a:endParaRPr lang="es-ES_tradnl" dirty="0">
              <a:solidFill>
                <a:schemeClr val="tx1"/>
              </a:solidFill>
            </a:endParaRP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6" name="Picture 4" descr="http://www.prideangel.com/dynamic-content/checklist_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80928"/>
            <a:ext cx="3842760" cy="329196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188640"/>
            <a:ext cx="6934200" cy="609600"/>
          </a:xfrm>
        </p:spPr>
        <p:txBody>
          <a:bodyPr/>
          <a:lstStyle/>
          <a:p>
            <a:r>
              <a:rPr lang="es-ES_tradnl" sz="3600" dirty="0" smtClean="0"/>
              <a:t>Tabla </a:t>
            </a:r>
            <a:r>
              <a:rPr lang="es-ES_tradnl" sz="3600" dirty="0"/>
              <a:t>de </a:t>
            </a:r>
            <a:r>
              <a:rPr lang="es-ES_tradnl" sz="3600" dirty="0" smtClean="0"/>
              <a:t>contenidos</a:t>
            </a:r>
            <a:r>
              <a:rPr lang="es-ES_tradnl" sz="2000" dirty="0"/>
              <a:t/>
            </a:r>
            <a:br>
              <a:rPr lang="es-ES_tradnl" sz="2000" dirty="0"/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11354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Interfaces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80728"/>
            <a:ext cx="7899315" cy="4464496"/>
          </a:xfrm>
          <a:prstGeom prst="rect">
            <a:avLst/>
          </a:prstGeom>
        </p:spPr>
      </p:pic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2915816" y="5740152"/>
            <a:ext cx="3672408" cy="69314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Juego del Pictograma Musical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67653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 smtClean="0">
                <a:latin typeface="Arial Unicode MS" charset="0"/>
              </a:rPr>
              <a:t>Conclusiones</a:t>
            </a:r>
            <a:endParaRPr lang="es-ES" dirty="0">
              <a:latin typeface="Arial Unicode MS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052736"/>
            <a:ext cx="8424936" cy="5040560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200"/>
              </a:spcAft>
              <a:buNone/>
            </a:pPr>
            <a:endParaRPr lang="es-CL" sz="1600" dirty="0" smtClean="0">
              <a:latin typeface="Arial" charset="0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s-CL" sz="1600" dirty="0" smtClean="0">
                <a:latin typeface="Arial" charset="0"/>
              </a:rPr>
              <a:t>Con la Implementación de la aplicación Móvil  “Explorando y Aprendo”, se cumplió con el objetivo general del trabajo de título.</a:t>
            </a:r>
            <a:endParaRPr lang="es-CL" sz="1600" dirty="0">
              <a:latin typeface="Arial" charset="0"/>
            </a:endParaRPr>
          </a:p>
          <a:p>
            <a:pPr marL="0" indent="0">
              <a:lnSpc>
                <a:spcPct val="100000"/>
              </a:lnSpc>
              <a:spcAft>
                <a:spcPts val="200"/>
              </a:spcAft>
              <a:buNone/>
            </a:pPr>
            <a:endParaRPr lang="es-CL" sz="1600" dirty="0" smtClean="0">
              <a:latin typeface="Arial" charset="0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s-CL" sz="1600" dirty="0" smtClean="0">
                <a:latin typeface="Arial" charset="0"/>
              </a:rPr>
              <a:t>Durante </a:t>
            </a:r>
            <a:r>
              <a:rPr lang="es-CL" sz="1600" dirty="0">
                <a:latin typeface="Arial" charset="0"/>
              </a:rPr>
              <a:t>la etapa de </a:t>
            </a:r>
            <a:r>
              <a:rPr lang="es-CL" sz="1600" dirty="0" smtClean="0">
                <a:latin typeface="Arial" charset="0"/>
              </a:rPr>
              <a:t>Implementación se cumplieron todos los objetivos específicos definidos en el trabajo de título</a:t>
            </a:r>
          </a:p>
          <a:p>
            <a:pPr marL="0" indent="0">
              <a:lnSpc>
                <a:spcPct val="100000"/>
              </a:lnSpc>
              <a:spcAft>
                <a:spcPts val="200"/>
              </a:spcAft>
              <a:buNone/>
            </a:pPr>
            <a:endParaRPr lang="es-CL" sz="1600" dirty="0">
              <a:latin typeface="Arial" charset="0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s-CL" sz="1600" dirty="0" smtClean="0">
                <a:latin typeface="Arial" charset="0"/>
              </a:rPr>
              <a:t>Con la investigación y utilización del </a:t>
            </a:r>
            <a:r>
              <a:rPr lang="es-CL" sz="1600" dirty="0">
                <a:latin typeface="Arial" charset="0"/>
              </a:rPr>
              <a:t>F</a:t>
            </a:r>
            <a:r>
              <a:rPr lang="es-CL" sz="1600" dirty="0" smtClean="0">
                <a:latin typeface="Arial" charset="0"/>
              </a:rPr>
              <a:t>ramework Corona SDK, facilitó el </a:t>
            </a:r>
            <a:r>
              <a:rPr lang="es-CL" sz="1600" dirty="0">
                <a:latin typeface="Arial" charset="0"/>
              </a:rPr>
              <a:t>desarrollo nativo en </a:t>
            </a:r>
            <a:r>
              <a:rPr lang="es-CL" sz="1600" dirty="0" smtClean="0">
                <a:latin typeface="Arial" charset="0"/>
              </a:rPr>
              <a:t>Android, el </a:t>
            </a:r>
            <a:r>
              <a:rPr lang="es-CL" sz="1600" dirty="0">
                <a:latin typeface="Arial" charset="0"/>
              </a:rPr>
              <a:t>cual se basa en el lenguaje script ligero llamado </a:t>
            </a:r>
            <a:r>
              <a:rPr lang="es-CL" sz="1600" dirty="0" err="1">
                <a:latin typeface="Arial" charset="0"/>
              </a:rPr>
              <a:t>Lua</a:t>
            </a:r>
            <a:r>
              <a:rPr lang="es-CL" sz="1600" dirty="0">
                <a:latin typeface="Arial" charset="0"/>
              </a:rPr>
              <a:t>, de fácil aprendizaje</a:t>
            </a:r>
            <a:r>
              <a:rPr lang="es-CL" sz="1600" dirty="0" smtClean="0">
                <a:latin typeface="Arial" charset="0"/>
              </a:rPr>
              <a:t>.</a:t>
            </a:r>
          </a:p>
          <a:p>
            <a:pPr>
              <a:lnSpc>
                <a:spcPct val="100000"/>
              </a:lnSpc>
              <a:spcAft>
                <a:spcPts val="200"/>
              </a:spcAft>
            </a:pPr>
            <a:endParaRPr lang="es-CL" sz="1600" dirty="0">
              <a:latin typeface="Arial" charset="0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r>
              <a:rPr lang="es-CL" sz="1600" dirty="0">
                <a:latin typeface="Arial" charset="0"/>
              </a:rPr>
              <a:t>Con la aplicación terminada, se espera realizar las pruebas unitarias, integración y de usuarios, diseñadas en el etapa de diseño, como también, se subirá  la aplicación móvil a la plataforma google play, donde podrán descargar gratuitamente en los dispositivos </a:t>
            </a:r>
            <a:r>
              <a:rPr lang="es-CL" sz="1600" dirty="0" smtClean="0">
                <a:latin typeface="Arial" charset="0"/>
              </a:rPr>
              <a:t>móviles Android.  Estas </a:t>
            </a:r>
            <a:r>
              <a:rPr lang="es-CL" sz="1600" dirty="0">
                <a:latin typeface="Arial" charset="0"/>
              </a:rPr>
              <a:t>actividades </a:t>
            </a:r>
            <a:r>
              <a:rPr lang="es-CL" sz="1600" dirty="0" smtClean="0">
                <a:latin typeface="Arial" charset="0"/>
              </a:rPr>
              <a:t>están </a:t>
            </a:r>
            <a:r>
              <a:rPr lang="es-CL" sz="1600" dirty="0">
                <a:latin typeface="Arial" charset="0"/>
              </a:rPr>
              <a:t>planificadas para el segundo semestre del trabajo de título.</a:t>
            </a:r>
            <a:endParaRPr lang="es-CL" sz="1600" dirty="0" smtClean="0">
              <a:latin typeface="Arial" charset="0"/>
            </a:endParaRPr>
          </a:p>
          <a:p>
            <a:pPr marL="0" indent="0">
              <a:lnSpc>
                <a:spcPct val="100000"/>
              </a:lnSpc>
              <a:spcAft>
                <a:spcPts val="200"/>
              </a:spcAft>
              <a:buNone/>
            </a:pPr>
            <a:endParaRPr lang="es-CL" sz="1600" dirty="0" smtClean="0">
              <a:latin typeface="Arial" charset="0"/>
            </a:endParaRPr>
          </a:p>
          <a:p>
            <a:pPr>
              <a:lnSpc>
                <a:spcPct val="100000"/>
              </a:lnSpc>
              <a:spcAft>
                <a:spcPts val="200"/>
              </a:spcAft>
            </a:pPr>
            <a:endParaRPr lang="es-CL" sz="16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7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 smtClean="0">
                <a:latin typeface="Arial Unicode MS" charset="0"/>
              </a:rPr>
              <a:t>Estado de Avance</a:t>
            </a:r>
            <a:endParaRPr lang="es-ES" dirty="0">
              <a:latin typeface="Arial Unicode MS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9552" y="1484784"/>
            <a:ext cx="822960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charset="0"/>
              <a:buChar char="n"/>
            </a:pPr>
            <a:r>
              <a:rPr lang="es-ES_tradnl" sz="2400" dirty="0"/>
              <a:t>Tareas </a:t>
            </a:r>
            <a:r>
              <a:rPr lang="es-ES_tradnl" sz="2400" dirty="0" smtClean="0"/>
              <a:t>cumplidas: </a:t>
            </a:r>
            <a:r>
              <a:rPr lang="es-ES_tradnl" dirty="0" smtClean="0"/>
              <a:t>Fase de implementación terminada.</a:t>
            </a:r>
            <a:endParaRPr lang="es-ES_tradnl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charset="0"/>
              <a:buChar char="n"/>
            </a:pPr>
            <a:r>
              <a:rPr lang="es-ES_tradnl" sz="2400" dirty="0"/>
              <a:t>Tareas </a:t>
            </a:r>
            <a:r>
              <a:rPr lang="es-ES_tradnl" sz="2400" dirty="0" smtClean="0"/>
              <a:t>pendientes: </a:t>
            </a:r>
            <a:r>
              <a:rPr lang="es-ES_tradnl" dirty="0" smtClean="0"/>
              <a:t>Ninguna, realizadas a la fecha.</a:t>
            </a:r>
            <a:endParaRPr lang="es-ES_tradnl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charset="0"/>
              <a:buChar char="n"/>
            </a:pPr>
            <a:r>
              <a:rPr lang="es-ES_tradnl" sz="2400" dirty="0"/>
              <a:t>Tareas </a:t>
            </a:r>
            <a:r>
              <a:rPr lang="es-ES_tradnl" sz="2400" dirty="0" smtClean="0"/>
              <a:t>futuras: </a:t>
            </a:r>
            <a:r>
              <a:rPr lang="es-ES_tradnl" dirty="0" smtClean="0"/>
              <a:t>Fase de Testing e implantación.</a:t>
            </a:r>
            <a:endParaRPr lang="es-ES_tradnl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charset="0"/>
              <a:buChar char="n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8852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>
                <a:latin typeface="Arial Unicode MS" charset="0"/>
              </a:rPr>
              <a:t>Introducción </a:t>
            </a:r>
            <a:endParaRPr lang="es-ES" dirty="0">
              <a:latin typeface="Arial Unicode MS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304799" y="1268760"/>
            <a:ext cx="8410575" cy="4114800"/>
          </a:xfr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  <a:latin typeface="Arial" charset="0"/>
              </a:rPr>
              <a:t>Estos últimos años en Chile, el ministerio de educación  se ha preocupado de mejorar las enseñanzas y cambios curriculares </a:t>
            </a:r>
            <a:r>
              <a:rPr lang="es-ES_tradnl" dirty="0" smtClean="0">
                <a:solidFill>
                  <a:schemeClr val="tx1"/>
                </a:solidFill>
                <a:latin typeface="Arial" charset="0"/>
              </a:rPr>
              <a:t>en la Educación </a:t>
            </a:r>
            <a:r>
              <a:rPr lang="es-ES_tradnl" dirty="0" err="1">
                <a:solidFill>
                  <a:schemeClr val="tx1"/>
                </a:solidFill>
                <a:latin typeface="Arial" charset="0"/>
              </a:rPr>
              <a:t>P</a:t>
            </a:r>
            <a:r>
              <a:rPr lang="es-ES_tradnl" dirty="0" err="1" smtClean="0">
                <a:solidFill>
                  <a:schemeClr val="tx1"/>
                </a:solidFill>
                <a:latin typeface="Arial" charset="0"/>
              </a:rPr>
              <a:t>arvularia</a:t>
            </a:r>
            <a:r>
              <a:rPr lang="es-ES_tradnl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es-ES_tradnl" dirty="0">
              <a:solidFill>
                <a:schemeClr val="tx1"/>
              </a:solidFill>
              <a:latin typeface="Arial" charset="0"/>
            </a:endParaRPr>
          </a:p>
          <a:p>
            <a:r>
              <a:rPr lang="es-ES_tradnl" dirty="0" smtClean="0">
                <a:solidFill>
                  <a:schemeClr val="tx1"/>
                </a:solidFill>
                <a:latin typeface="Arial" charset="0"/>
              </a:rPr>
              <a:t>En la actualidad, hay </a:t>
            </a:r>
            <a:r>
              <a:rPr lang="es-ES_tradnl" dirty="0">
                <a:solidFill>
                  <a:schemeClr val="tx1"/>
                </a:solidFill>
                <a:latin typeface="Arial" charset="0"/>
              </a:rPr>
              <a:t>niños que presentan dificultades en la comprensión y expresión en el lenguaje, que no son explicados por: pérdida auditiva, daño cerebral, déficit intelectual, factores socio ambientales o emocionales, son clasificados como Trastorno Específico del Lenguaje (TEL) [1].</a:t>
            </a:r>
          </a:p>
          <a:p>
            <a:r>
              <a:rPr lang="es-ES_tradnl" dirty="0">
                <a:solidFill>
                  <a:schemeClr val="tx1"/>
                </a:solidFill>
                <a:latin typeface="Arial" charset="0"/>
              </a:rPr>
              <a:t>TEL, es un trastorno grave  y duradero  que afecta la adquisición del lenguaje desde inicios, afectando durante la infancia, adolescencia y adulta [2].</a:t>
            </a:r>
          </a:p>
          <a:p>
            <a:endParaRPr lang="es-ES_tradnl" dirty="0"/>
          </a:p>
        </p:txBody>
      </p:sp>
      <p:pic>
        <p:nvPicPr>
          <p:cNvPr id="6" name="Picture 2" descr="http://files.rincon-especial.webnode.cl/200000001-d6ab1d7a07/50000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4533900"/>
            <a:ext cx="685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 smtClean="0">
                <a:latin typeface="Arial Unicode MS" charset="0"/>
              </a:rPr>
              <a:t>Implementación</a:t>
            </a:r>
            <a:endParaRPr lang="es-ES" dirty="0">
              <a:latin typeface="Arial Unicode MS" charset="0"/>
            </a:endParaRP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10575" cy="468052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dirty="0" smtClean="0">
                <a:latin typeface="Arial" charset="0"/>
              </a:rPr>
              <a:t>Durante la etapa de implementación, se obtuvieron los siguientes puntos:</a:t>
            </a:r>
          </a:p>
          <a:p>
            <a:pPr eaLnBrk="1" hangingPunct="1"/>
            <a:r>
              <a:rPr lang="es-ES" dirty="0" smtClean="0">
                <a:latin typeface="Arial" charset="0"/>
              </a:rPr>
              <a:t>Desarrollo de la aplicación</a:t>
            </a:r>
          </a:p>
          <a:p>
            <a:pPr eaLnBrk="1" hangingPunct="1"/>
            <a:r>
              <a:rPr lang="es-ES" dirty="0" smtClean="0">
                <a:latin typeface="Arial" charset="0"/>
              </a:rPr>
              <a:t>Lenguaje de programación</a:t>
            </a:r>
          </a:p>
          <a:p>
            <a:pPr eaLnBrk="1" hangingPunct="1"/>
            <a:r>
              <a:rPr lang="es-ES" dirty="0" smtClean="0">
                <a:latin typeface="Arial" charset="0"/>
              </a:rPr>
              <a:t>Framework</a:t>
            </a:r>
          </a:p>
          <a:p>
            <a:r>
              <a:rPr lang="es-ES" dirty="0">
                <a:latin typeface="Arial" charset="0"/>
              </a:rPr>
              <a:t>Herramientas de </a:t>
            </a:r>
            <a:r>
              <a:rPr lang="es-ES" dirty="0" smtClean="0">
                <a:latin typeface="Arial" charset="0"/>
              </a:rPr>
              <a:t>software</a:t>
            </a:r>
          </a:p>
          <a:p>
            <a:pPr eaLnBrk="1" hangingPunct="1"/>
            <a:r>
              <a:rPr lang="es-ES" dirty="0" smtClean="0">
                <a:latin typeface="Arial" charset="0"/>
              </a:rPr>
              <a:t>Interfaces</a:t>
            </a:r>
          </a:p>
          <a:p>
            <a:pPr eaLnBrk="1" hangingPunct="1">
              <a:buFontTx/>
              <a:buNone/>
            </a:pPr>
            <a:endParaRPr lang="es-ES" dirty="0">
              <a:latin typeface="Arial" charset="0"/>
            </a:endParaRPr>
          </a:p>
        </p:txBody>
      </p:sp>
      <p:pic>
        <p:nvPicPr>
          <p:cNvPr id="1026" name="Picture 2" descr="http://www.hercampus.com/sites/default/files/styles/full_width_embed/public/2013/02/09/check_mark_clip_art_hight_0.png?itok=RDNPdzr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02298"/>
            <a:ext cx="2328193" cy="21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Desarrollo de la aplicación</a:t>
            </a:r>
            <a:endParaRPr lang="es-CL" dirty="0"/>
          </a:p>
        </p:txBody>
      </p:sp>
      <p:pic>
        <p:nvPicPr>
          <p:cNvPr id="1026" name="Picture 2" descr="http://www.tenvinilo.com/img/sticker/preview/29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68" y="1196752"/>
            <a:ext cx="2376264" cy="339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>
          <a:xfrm>
            <a:off x="395536" y="5134880"/>
            <a:ext cx="8299649" cy="79208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>
                <a:solidFill>
                  <a:schemeClr val="tx1"/>
                </a:solidFill>
                <a:latin typeface="Arial" charset="0"/>
              </a:rPr>
              <a:t>Aplicación Móvil que ayude a potenciar el lenguaje de los niños, a través de </a:t>
            </a:r>
            <a:r>
              <a:rPr lang="es-ES_tradnl" b="1" dirty="0" smtClean="0">
                <a:solidFill>
                  <a:schemeClr val="tx1"/>
                </a:solidFill>
                <a:latin typeface="Arial" charset="0"/>
              </a:rPr>
              <a:t>Cuentos</a:t>
            </a:r>
            <a:r>
              <a:rPr lang="es-ES_tradnl" dirty="0" smtClean="0">
                <a:solidFill>
                  <a:schemeClr val="tx1"/>
                </a:solidFill>
                <a:latin typeface="Arial" charset="0"/>
              </a:rPr>
              <a:t> y </a:t>
            </a:r>
            <a:r>
              <a:rPr lang="es-ES_tradnl" b="1" dirty="0" smtClean="0">
                <a:solidFill>
                  <a:schemeClr val="tx1"/>
                </a:solidFill>
                <a:latin typeface="Arial" charset="0"/>
              </a:rPr>
              <a:t>Juegos</a:t>
            </a:r>
            <a:r>
              <a:rPr lang="es-ES_tradnl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es-ES_tradnl" dirty="0">
              <a:solidFill>
                <a:schemeClr val="tx1"/>
              </a:solidFill>
              <a:latin typeface="Arial" charset="0"/>
            </a:endParaRPr>
          </a:p>
          <a:p>
            <a:endParaRPr lang="es-ES_tradnl" dirty="0"/>
          </a:p>
        </p:txBody>
      </p:sp>
      <p:pic>
        <p:nvPicPr>
          <p:cNvPr id="1028" name="Picture 4" descr="http://ievgamer.com/foros/uploads/images/1409157588-U4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25" y="1115035"/>
            <a:ext cx="229231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equetablet.com/wp-content/uploads/2014/12/caperucita-roja-tabl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85" y="3037151"/>
            <a:ext cx="2470725" cy="155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/>
          <p:cNvCxnSpPr/>
          <p:nvPr/>
        </p:nvCxnSpPr>
        <p:spPr bwMode="auto">
          <a:xfrm flipV="1">
            <a:off x="3563888" y="2015135"/>
            <a:ext cx="720080" cy="5497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 bwMode="auto">
          <a:xfrm>
            <a:off x="3563888" y="3140968"/>
            <a:ext cx="720080" cy="4320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Lenguaje de programación</a:t>
            </a:r>
            <a:endParaRPr lang="es-CL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4869160"/>
            <a:ext cx="7632848" cy="1368152"/>
          </a:xfrm>
        </p:spPr>
        <p:txBody>
          <a:bodyPr/>
          <a:lstStyle/>
          <a:p>
            <a:pPr marL="0" indent="0">
              <a:buNone/>
            </a:pPr>
            <a:r>
              <a:rPr lang="es-CL" b="1" dirty="0" smtClean="0"/>
              <a:t>Lúa</a:t>
            </a:r>
            <a:r>
              <a:rPr lang="es-CL" dirty="0" smtClean="0"/>
              <a:t>, </a:t>
            </a:r>
            <a:r>
              <a:rPr lang="es-CL" dirty="0"/>
              <a:t>es un lenguaje de </a:t>
            </a:r>
            <a:r>
              <a:rPr lang="es-CL" dirty="0" smtClean="0"/>
              <a:t>programación </a:t>
            </a:r>
            <a:r>
              <a:rPr lang="es-CL" dirty="0"/>
              <a:t>extensible </a:t>
            </a:r>
            <a:r>
              <a:rPr lang="es-CL" dirty="0" smtClean="0"/>
              <a:t>dise</a:t>
            </a:r>
            <a:r>
              <a:rPr lang="es-CL" dirty="0"/>
              <a:t>ñ</a:t>
            </a:r>
            <a:r>
              <a:rPr lang="es-CL" dirty="0" smtClean="0"/>
              <a:t>ado </a:t>
            </a:r>
            <a:r>
              <a:rPr lang="es-CL" dirty="0"/>
              <a:t>para una </a:t>
            </a:r>
            <a:r>
              <a:rPr lang="es-CL" dirty="0" smtClean="0"/>
              <a:t>programación</a:t>
            </a:r>
            <a:r>
              <a:rPr lang="es-CL" dirty="0"/>
              <a:t> </a:t>
            </a:r>
            <a:r>
              <a:rPr lang="es-CL" dirty="0" smtClean="0"/>
              <a:t>procedimental </a:t>
            </a:r>
            <a:r>
              <a:rPr lang="es-CL" dirty="0"/>
              <a:t>con utilidades para la </a:t>
            </a:r>
            <a:r>
              <a:rPr lang="es-CL" dirty="0" smtClean="0"/>
              <a:t>descripción </a:t>
            </a:r>
            <a:r>
              <a:rPr lang="es-CL" dirty="0"/>
              <a:t>de datos. </a:t>
            </a:r>
            <a:r>
              <a:rPr lang="es-CL" dirty="0" smtClean="0"/>
              <a:t>Ofrece </a:t>
            </a:r>
            <a:r>
              <a:rPr lang="es-CL" dirty="0"/>
              <a:t>soporte para la </a:t>
            </a:r>
            <a:r>
              <a:rPr lang="es-CL" dirty="0" smtClean="0"/>
              <a:t>programación </a:t>
            </a:r>
            <a:r>
              <a:rPr lang="es-CL" dirty="0"/>
              <a:t>orientada a objeto, </a:t>
            </a:r>
            <a:r>
              <a:rPr lang="es-CL" dirty="0" smtClean="0"/>
              <a:t>programación </a:t>
            </a:r>
            <a:r>
              <a:rPr lang="es-CL" dirty="0"/>
              <a:t>funcional y </a:t>
            </a:r>
            <a:r>
              <a:rPr lang="es-CL" dirty="0" smtClean="0"/>
              <a:t>programación </a:t>
            </a:r>
            <a:r>
              <a:rPr lang="es-CL" dirty="0"/>
              <a:t>orientada a datos.</a:t>
            </a:r>
            <a:endParaRPr lang="es-ES_tradnl" dirty="0"/>
          </a:p>
        </p:txBody>
      </p:sp>
      <p:pic>
        <p:nvPicPr>
          <p:cNvPr id="2052" name="Picture 4" descr="http://androideity.com/wp-content/uploads/2011/08/l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6752"/>
            <a:ext cx="5487525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8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Framework</a:t>
            </a:r>
            <a:endParaRPr lang="es-CL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827584" y="4869160"/>
            <a:ext cx="7488832" cy="1296144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>Corona SDK </a:t>
            </a:r>
            <a:r>
              <a:rPr lang="es-CL" dirty="0"/>
              <a:t>es un F</a:t>
            </a:r>
            <a:r>
              <a:rPr lang="es-CL" dirty="0" smtClean="0"/>
              <a:t>ramework </a:t>
            </a:r>
            <a:r>
              <a:rPr lang="es-CL" dirty="0"/>
              <a:t>ocupado esencialmente para la </a:t>
            </a:r>
            <a:r>
              <a:rPr lang="es-CL" dirty="0" smtClean="0"/>
              <a:t>creación </a:t>
            </a:r>
            <a:r>
              <a:rPr lang="es-CL" dirty="0"/>
              <a:t>de </a:t>
            </a:r>
            <a:r>
              <a:rPr lang="es-CL" dirty="0" smtClean="0"/>
              <a:t>juegos para </a:t>
            </a:r>
            <a:r>
              <a:rPr lang="es-CL" dirty="0"/>
              <a:t>dispositivos </a:t>
            </a:r>
            <a:r>
              <a:rPr lang="es-CL" dirty="0" smtClean="0"/>
              <a:t>móviles</a:t>
            </a:r>
            <a:r>
              <a:rPr lang="es-CL" dirty="0"/>
              <a:t>. Se basa en el lenguaje de </a:t>
            </a:r>
            <a:r>
              <a:rPr lang="es-CL" dirty="0" smtClean="0"/>
              <a:t>programación </a:t>
            </a:r>
            <a:r>
              <a:rPr lang="es-CL" dirty="0" err="1"/>
              <a:t>Lua</a:t>
            </a:r>
            <a:r>
              <a:rPr lang="es-CL" dirty="0"/>
              <a:t> de </a:t>
            </a:r>
            <a:r>
              <a:rPr lang="es-CL" dirty="0" smtClean="0"/>
              <a:t>fácil aprendizaje, que </a:t>
            </a:r>
            <a:r>
              <a:rPr lang="es-CL" dirty="0"/>
              <a:t>en conjunto de las </a:t>
            </a:r>
            <a:r>
              <a:rPr lang="es-CL" dirty="0" smtClean="0"/>
              <a:t>API, </a:t>
            </a:r>
            <a:r>
              <a:rPr lang="es-CL" dirty="0"/>
              <a:t>permiten </a:t>
            </a:r>
            <a:r>
              <a:rPr lang="es-CL" dirty="0" smtClean="0"/>
              <a:t>añadir características </a:t>
            </a:r>
            <a:r>
              <a:rPr lang="es-CL" dirty="0"/>
              <a:t>con pocas </a:t>
            </a:r>
            <a:r>
              <a:rPr lang="es-CL" dirty="0" smtClean="0"/>
              <a:t>líneas </a:t>
            </a:r>
            <a:r>
              <a:rPr lang="es-CL" dirty="0"/>
              <a:t>de </a:t>
            </a:r>
            <a:r>
              <a:rPr lang="es-CL" dirty="0" smtClean="0"/>
              <a:t>código</a:t>
            </a:r>
            <a:r>
              <a:rPr lang="es-CL" dirty="0"/>
              <a:t>.</a:t>
            </a:r>
            <a:endParaRPr lang="es-ES_tradnl" dirty="0"/>
          </a:p>
        </p:txBody>
      </p:sp>
      <p:pic>
        <p:nvPicPr>
          <p:cNvPr id="3074" name="Picture 2" descr="https://coronalabs.com/wp-content/uploads/2012/05/CoronaSDK_logo-300x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483" y="1008886"/>
            <a:ext cx="2711033" cy="8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olocodigoweb.com/wp-content/uploads/2014/03/lu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76" y="2808999"/>
            <a:ext cx="2425347" cy="13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juancoccaro.com/wp-content/uploads/2014/04/Las-5-Aplicaciones-Android-Que-Todo-Emprendedor-Debe-Utiliz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835" y="2795318"/>
            <a:ext cx="1748938" cy="13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/>
          <p:nvPr/>
        </p:nvCxnSpPr>
        <p:spPr bwMode="auto">
          <a:xfrm>
            <a:off x="2483768" y="3474802"/>
            <a:ext cx="10081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 bwMode="auto">
          <a:xfrm>
            <a:off x="5868144" y="3463843"/>
            <a:ext cx="10081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84" name="Picture 12" descr="http://www.imaginaformacion.com/wp-content/uploads/2013/02/Corona-300x3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584" y="2547412"/>
            <a:ext cx="1939257" cy="193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6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Framework</a:t>
            </a:r>
            <a:endParaRPr lang="es-CL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1340768"/>
            <a:ext cx="410445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•"/>
              <a:defRPr b="0" i="0">
                <a:solidFill>
                  <a:srgbClr val="19194D"/>
                </a:solidFill>
                <a:latin typeface="+mj-lt"/>
                <a:ea typeface="ＭＳ Ｐゴシック" pitchFamily="48" charset="-128"/>
                <a:cs typeface="Lucida Sans"/>
              </a:defRPr>
            </a:lvl1pPr>
            <a:lvl2pPr marL="854075" indent="-285750"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–"/>
              <a:defRPr b="0" i="0">
                <a:solidFill>
                  <a:srgbClr val="19194D"/>
                </a:solidFill>
                <a:latin typeface="+mj-lt"/>
                <a:ea typeface="ＭＳ Ｐゴシック" pitchFamily="48" charset="-128"/>
                <a:cs typeface="Lucida Sans"/>
              </a:defRPr>
            </a:lvl2pPr>
            <a:lvl3pPr marL="1273175" indent="-228600"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•"/>
              <a:defRPr b="0" i="0">
                <a:solidFill>
                  <a:srgbClr val="19194D"/>
                </a:solidFill>
                <a:latin typeface="+mj-lt"/>
                <a:ea typeface="ＭＳ Ｐゴシック" pitchFamily="48" charset="-128"/>
                <a:cs typeface="Lucida Sans"/>
              </a:defRPr>
            </a:lvl3pPr>
            <a:lvl4pPr marL="1692275" indent="-228600"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–"/>
              <a:defRPr b="0" i="0">
                <a:solidFill>
                  <a:srgbClr val="19194D"/>
                </a:solidFill>
                <a:latin typeface="+mj-lt"/>
                <a:ea typeface="ＭＳ Ｐゴシック" pitchFamily="48" charset="-128"/>
                <a:cs typeface="Lucida Sans"/>
              </a:defRPr>
            </a:lvl4pPr>
            <a:lvl5pPr marL="2111375" indent="-228600" algn="l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»"/>
              <a:defRPr b="0" i="0">
                <a:solidFill>
                  <a:srgbClr val="19194D"/>
                </a:solidFill>
                <a:latin typeface="+mj-lt"/>
                <a:ea typeface="ＭＳ Ｐゴシック" pitchFamily="48" charset="-128"/>
                <a:cs typeface="Lucida Sans"/>
              </a:defRPr>
            </a:lvl5pPr>
            <a:lvl6pPr marL="2568575" indent="-228600" algn="just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3025775" indent="-228600" algn="just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82975" indent="-228600" algn="just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940175" indent="-228600" algn="just" rtl="0" eaLnBrk="1" fontAlgn="base" hangingPunct="1">
              <a:lnSpc>
                <a:spcPts val="2300"/>
              </a:lnSpc>
              <a:spcBef>
                <a:spcPct val="0"/>
              </a:spcBef>
              <a:spcAft>
                <a:spcPts val="260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ES" b="1" u="sng" kern="0" dirty="0" smtClean="0">
                <a:latin typeface="Arial" charset="0"/>
              </a:rPr>
              <a:t>Elección del Framework</a:t>
            </a:r>
            <a:endParaRPr lang="es-ES" b="1" u="sng" kern="0" dirty="0">
              <a:latin typeface="Arial" charset="0"/>
            </a:endParaRPr>
          </a:p>
          <a:p>
            <a:r>
              <a:rPr lang="es-ES" b="1" kern="0" dirty="0" smtClean="0">
                <a:latin typeface="Arial" charset="0"/>
              </a:rPr>
              <a:t>Rendimiento</a:t>
            </a:r>
          </a:p>
          <a:p>
            <a:r>
              <a:rPr lang="es-ES" b="1" kern="0" dirty="0" smtClean="0">
                <a:latin typeface="Arial" charset="0"/>
              </a:rPr>
              <a:t>Plataforma Android</a:t>
            </a:r>
          </a:p>
          <a:p>
            <a:r>
              <a:rPr lang="es-ES" b="1" kern="0" dirty="0" smtClean="0">
                <a:latin typeface="Arial" charset="0"/>
              </a:rPr>
              <a:t>Característica del dispositivo</a:t>
            </a:r>
          </a:p>
          <a:p>
            <a:r>
              <a:rPr lang="es-ES" b="1" kern="0" dirty="0" smtClean="0">
                <a:latin typeface="Arial" charset="0"/>
              </a:rPr>
              <a:t>Nivel de aprendizaje</a:t>
            </a:r>
          </a:p>
          <a:p>
            <a:r>
              <a:rPr lang="es-ES" b="1" kern="0" dirty="0" smtClean="0">
                <a:latin typeface="Arial" charset="0"/>
              </a:rPr>
              <a:t>Documentación</a:t>
            </a:r>
          </a:p>
          <a:p>
            <a:pPr>
              <a:buFontTx/>
              <a:buNone/>
            </a:pPr>
            <a:endParaRPr lang="es-ES" kern="0" dirty="0">
              <a:latin typeface="Arial" charset="0"/>
            </a:endParaRPr>
          </a:p>
        </p:txBody>
      </p:sp>
      <p:pic>
        <p:nvPicPr>
          <p:cNvPr id="7" name="Picture 4" descr="http://apprende.es/wp-content/uploads/2011/11/curso_programacion_corona_sdk_l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52736"/>
            <a:ext cx="41764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Framework</a:t>
            </a:r>
            <a:endParaRPr lang="es-CL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971600" y="4311826"/>
            <a:ext cx="7632848" cy="1546652"/>
          </a:xfrm>
        </p:spPr>
        <p:txBody>
          <a:bodyPr/>
          <a:lstStyle/>
          <a:p>
            <a:pPr marL="0" indent="0">
              <a:buNone/>
            </a:pPr>
            <a:r>
              <a:rPr lang="es-CL" dirty="0" smtClean="0"/>
              <a:t>Estrategia de implementación:</a:t>
            </a:r>
          </a:p>
          <a:p>
            <a:r>
              <a:rPr lang="es-CL" dirty="0" smtClean="0"/>
              <a:t>Nivel de código: </a:t>
            </a:r>
            <a:r>
              <a:rPr lang="es-CL" b="1" dirty="0" err="1" smtClean="0"/>
              <a:t>StoryBoards</a:t>
            </a:r>
            <a:endParaRPr lang="es-CL" b="1" dirty="0" smtClean="0"/>
          </a:p>
          <a:p>
            <a:endParaRPr lang="es-ES_tradnl" dirty="0"/>
          </a:p>
        </p:txBody>
      </p:sp>
      <p:pic>
        <p:nvPicPr>
          <p:cNvPr id="3074" name="Picture 2" descr="https://coronalabs.com/wp-content/uploads/2012/05/CoronaSDK_logo-300x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483" y="1008886"/>
            <a:ext cx="2711033" cy="8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/>
          <p:cNvCxnSpPr/>
          <p:nvPr/>
        </p:nvCxnSpPr>
        <p:spPr bwMode="auto">
          <a:xfrm>
            <a:off x="2820439" y="3032956"/>
            <a:ext cx="79208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 bwMode="auto">
          <a:xfrm>
            <a:off x="5796136" y="3032956"/>
            <a:ext cx="100811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71" y="2509345"/>
            <a:ext cx="1884058" cy="105382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13" y="2478676"/>
            <a:ext cx="1880393" cy="10538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28" y="2478561"/>
            <a:ext cx="1866986" cy="10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v_plantilla_power_point">
  <a:themeElements>
    <a:clrScheme name="Presentación 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1">
      <a:majorFont>
        <a:latin typeface="Swis721 Cn B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Presentación 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Words>555</Words>
  <Application>Microsoft Office PowerPoint</Application>
  <PresentationFormat>Presentación en pantalla (4:3)</PresentationFormat>
  <Paragraphs>74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 Unicode MS</vt:lpstr>
      <vt:lpstr>ＭＳ Ｐゴシック</vt:lpstr>
      <vt:lpstr>Arial</vt:lpstr>
      <vt:lpstr>Lucida Sans</vt:lpstr>
      <vt:lpstr>Swis721 Cn BT</vt:lpstr>
      <vt:lpstr>Times</vt:lpstr>
      <vt:lpstr>Verdana</vt:lpstr>
      <vt:lpstr>Wingdings</vt:lpstr>
      <vt:lpstr>uv_plantilla_power_point</vt:lpstr>
      <vt:lpstr>Desarrollo de una aplicación móvil que permita potenciar el desarrollo del lenguaje, en niños entre 3 a 6 años con trastorno específico del lenguaje (TEL)</vt:lpstr>
      <vt:lpstr>Tabla de contenidos </vt:lpstr>
      <vt:lpstr>Introducción </vt:lpstr>
      <vt:lpstr>Implementación</vt:lpstr>
      <vt:lpstr>Desarrollo de la aplicación</vt:lpstr>
      <vt:lpstr>Lenguaje de programación</vt:lpstr>
      <vt:lpstr>Framework</vt:lpstr>
      <vt:lpstr>Framework</vt:lpstr>
      <vt:lpstr>Framework</vt:lpstr>
      <vt:lpstr>Herramientas de software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Interfaces</vt:lpstr>
      <vt:lpstr>Conclusiones</vt:lpstr>
      <vt:lpstr>Estado de Avance</vt:lpstr>
    </vt:vector>
  </TitlesOfParts>
  <Company>uv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eliana</dc:creator>
  <cp:lastModifiedBy>Ian Franco Quiroga Farias</cp:lastModifiedBy>
  <cp:revision>110</cp:revision>
  <dcterms:created xsi:type="dcterms:W3CDTF">2005-07-07T14:59:41Z</dcterms:created>
  <dcterms:modified xsi:type="dcterms:W3CDTF">2015-07-27T11:44:27Z</dcterms:modified>
</cp:coreProperties>
</file>